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11.png" ContentType="image/png"/>
  <Override PartName="/ppt/media/image9.png" ContentType="image/png"/>
  <Override PartName="/ppt/media/image8.png" ContentType="image/png"/>
  <Override PartName="/ppt/media/image10.jpeg" ContentType="image/jpe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6.jpeg" ContentType="image/jpeg"/>
  <Override PartName="/ppt/media/image4.png" ContentType="image/png"/>
  <Override PartName="/ppt/media/image5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_rels/slide12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
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10080"/>
            <a:ext cx="9071640" cy="43884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800" spc="-1" strike="noStrike">
                <a:latin typeface="Arial"/>
              </a:rPr>
              <a:t>Click to edit the title text format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Click to edit the outline text format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Second Outline Level</a:t>
            </a:r>
            <a:endParaRPr b="0" lang="en-US" sz="24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Third Outline Level</a:t>
            </a:r>
            <a:endParaRPr b="0" lang="en-US" sz="20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E99FB9ED-5114-46FD-BC93-225E98F2978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530352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fld id="{F522153B-718B-4358-82AF-41103C6A654E}" type="slidenum">
              <a:rPr b="0" lang="en-US" sz="1600" spc="-1" strike="noStrike">
                <a:latin typeface="FreeMono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commons.wikimedia.org/wiki/File:LED,_5mm,_red_%28unlabelled,_full%29.svg" TargetMode="External"/><Relationship Id="rId3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latin typeface="Arial"/>
              </a:rPr>
              <a:t>Sketching with Hardware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02: Strom, Spannung, Widerstand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Leuchtdiode (LED)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504000" y="1097280"/>
            <a:ext cx="681120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“</a:t>
            </a:r>
            <a:r>
              <a:rPr b="0" lang="en-US" sz="2800" spc="-1" strike="noStrike">
                <a:latin typeface="Arial"/>
              </a:rPr>
              <a:t>Ventil” für den Strom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Strom kann nur in eine Richtung fließen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Typischer Strom: 20 mA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Typische Spannung: 2 – 4 V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Schon etwas zu viel Spannung kann die LED zerstören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→ </a:t>
            </a:r>
            <a:r>
              <a:rPr b="0" i="1" lang="en-US" sz="2800" spc="-1" strike="noStrike">
                <a:latin typeface="Arial"/>
              </a:rPr>
              <a:t>Vorwiderstand</a:t>
            </a:r>
            <a:r>
              <a:rPr b="0" lang="en-US" sz="2800" spc="-1" strike="noStrike">
                <a:latin typeface="Arial"/>
              </a:rPr>
              <a:t> wird benötigt</a:t>
            </a:r>
            <a:endParaRPr b="0" lang="en-US" sz="2800" spc="-1" strike="noStrike">
              <a:latin typeface="Arial"/>
            </a:endParaRPr>
          </a:p>
        </p:txBody>
      </p:sp>
      <p:grpSp>
        <p:nvGrpSpPr>
          <p:cNvPr id="93" name="Group 3"/>
          <p:cNvGrpSpPr/>
          <p:nvPr/>
        </p:nvGrpSpPr>
        <p:grpSpPr>
          <a:xfrm>
            <a:off x="7354080" y="1303200"/>
            <a:ext cx="1171440" cy="3127680"/>
            <a:chOff x="7354080" y="1303200"/>
            <a:chExt cx="1171440" cy="3127680"/>
          </a:xfrm>
        </p:grpSpPr>
        <p:pic>
          <p:nvPicPr>
            <p:cNvPr id="94" name="" descr=""/>
            <p:cNvPicPr/>
            <p:nvPr/>
          </p:nvPicPr>
          <p:blipFill>
            <a:blip r:embed="rId1"/>
            <a:stretch/>
          </p:blipFill>
          <p:spPr>
            <a:xfrm>
              <a:off x="7408800" y="1303200"/>
              <a:ext cx="1116720" cy="3127680"/>
            </a:xfrm>
            <a:prstGeom prst="rect">
              <a:avLst/>
            </a:prstGeom>
            <a:ln>
              <a:noFill/>
            </a:ln>
          </p:spPr>
        </p:pic>
        <p:sp>
          <p:nvSpPr>
            <p:cNvPr id="95" name="TextShape 4"/>
            <p:cNvSpPr txBox="1"/>
            <p:nvPr/>
          </p:nvSpPr>
          <p:spPr>
            <a:xfrm>
              <a:off x="7354080" y="3810600"/>
              <a:ext cx="427320" cy="5407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r>
                <a:rPr b="0" lang="en-US" sz="2400" spc="-1" strike="noStrike">
                  <a:latin typeface="Arial"/>
                </a:rPr>
                <a:t>+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96" name="TextShape 5"/>
            <p:cNvSpPr txBox="1"/>
            <p:nvPr/>
          </p:nvSpPr>
          <p:spPr>
            <a:xfrm>
              <a:off x="8173440" y="3761640"/>
              <a:ext cx="348840" cy="5410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r>
                <a:rPr b="0" lang="en-US" sz="2400" spc="-1" strike="noStrike">
                  <a:latin typeface="Arial"/>
                </a:rPr>
                <a:t>-</a:t>
              </a:r>
              <a:endParaRPr b="0" lang="en-US" sz="2400" spc="-1" strike="noStrike">
                <a:latin typeface="Arial"/>
              </a:endParaRPr>
            </a:p>
          </p:txBody>
        </p:sp>
      </p:grpSp>
      <p:grpSp>
        <p:nvGrpSpPr>
          <p:cNvPr id="97" name="Group 6"/>
          <p:cNvGrpSpPr/>
          <p:nvPr/>
        </p:nvGrpSpPr>
        <p:grpSpPr>
          <a:xfrm>
            <a:off x="8634240" y="1436040"/>
            <a:ext cx="1254240" cy="2759400"/>
            <a:chOff x="8634240" y="1436040"/>
            <a:chExt cx="1254240" cy="2759400"/>
          </a:xfrm>
        </p:grpSpPr>
        <p:sp>
          <p:nvSpPr>
            <p:cNvPr id="98" name="Line 7"/>
            <p:cNvSpPr/>
            <p:nvPr/>
          </p:nvSpPr>
          <p:spPr>
            <a:xfrm flipV="1">
              <a:off x="9010800" y="1436040"/>
              <a:ext cx="0" cy="2759400"/>
            </a:xfrm>
            <a:prstGeom prst="line">
              <a:avLst/>
            </a:prstGeom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" name="Line 8"/>
            <p:cNvSpPr/>
            <p:nvPr/>
          </p:nvSpPr>
          <p:spPr>
            <a:xfrm>
              <a:off x="8634240" y="2352240"/>
              <a:ext cx="752760" cy="0"/>
            </a:xfrm>
            <a:prstGeom prst="line">
              <a:avLst/>
            </a:prstGeom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" name="CustomShape 9"/>
            <p:cNvSpPr/>
            <p:nvPr/>
          </p:nvSpPr>
          <p:spPr>
            <a:xfrm>
              <a:off x="8634600" y="2352240"/>
              <a:ext cx="752040" cy="878400"/>
            </a:xfrm>
            <a:custGeom>
              <a:avLst/>
              <a:gdLst/>
              <a:ahLst/>
              <a:rect l="0" t="0" r="r" b="b"/>
              <a:pathLst>
                <a:path w="2091" h="2442">
                  <a:moveTo>
                    <a:pt x="1045" y="0"/>
                  </a:moveTo>
                  <a:lnTo>
                    <a:pt x="2090" y="2441"/>
                  </a:lnTo>
                  <a:lnTo>
                    <a:pt x="0" y="2441"/>
                  </a:lnTo>
                  <a:lnTo>
                    <a:pt x="1045" y="0"/>
                  </a:lnTo>
                </a:path>
              </a:pathLst>
            </a:custGeom>
            <a:solidFill>
              <a:srgbClr val="ffffff"/>
            </a:solidFill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" name="Line 10"/>
            <p:cNvSpPr/>
            <p:nvPr/>
          </p:nvSpPr>
          <p:spPr>
            <a:xfrm flipV="1">
              <a:off x="9512280" y="2313720"/>
              <a:ext cx="376200" cy="376200"/>
            </a:xfrm>
            <a:prstGeom prst="line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2" name="Line 11"/>
            <p:cNvSpPr/>
            <p:nvPr/>
          </p:nvSpPr>
          <p:spPr>
            <a:xfrm flipV="1">
              <a:off x="9512280" y="2689920"/>
              <a:ext cx="376200" cy="376200"/>
            </a:xfrm>
            <a:prstGeom prst="line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" name="TextShape 12"/>
            <p:cNvSpPr txBox="1"/>
            <p:nvPr/>
          </p:nvSpPr>
          <p:spPr>
            <a:xfrm>
              <a:off x="9079920" y="1561320"/>
              <a:ext cx="432360" cy="54684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r>
                <a:rPr b="0" lang="en-US" sz="2400" spc="-1" strike="noStrike">
                  <a:latin typeface="Arial"/>
                </a:rPr>
                <a:t>-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104" name="TextShape 13"/>
            <p:cNvSpPr txBox="1"/>
            <p:nvPr/>
          </p:nvSpPr>
          <p:spPr>
            <a:xfrm>
              <a:off x="9068040" y="3567960"/>
              <a:ext cx="352800" cy="5464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r>
                <a:rPr b="0" lang="en-US" sz="2400" spc="-1" strike="noStrike">
                  <a:latin typeface="Arial"/>
                </a:rPr>
                <a:t>+</a:t>
              </a:r>
              <a:endParaRPr b="0" lang="en-US" sz="2400" spc="-1" strike="noStrike">
                <a:latin typeface="Arial"/>
              </a:endParaRPr>
            </a:p>
          </p:txBody>
        </p:sp>
      </p:grpSp>
      <p:sp>
        <p:nvSpPr>
          <p:cNvPr id="105" name="TextShape 14"/>
          <p:cNvSpPr txBox="1"/>
          <p:nvPr/>
        </p:nvSpPr>
        <p:spPr>
          <a:xfrm>
            <a:off x="3749040" y="5303520"/>
            <a:ext cx="5711400" cy="243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200" spc="-1" strike="noStrike">
                <a:latin typeface="Frutiger Next LT W1G"/>
                <a:hlinkClick r:id="rId2"/>
              </a:rPr>
              <a:t>https://commons.wikimedia.org/wiki/File:LED,_5mm,_red_%28unlabelled,_full%29.svg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Breadboard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 rot="5400000">
            <a:off x="1010880" y="1565280"/>
            <a:ext cx="4646880" cy="3194640"/>
          </a:xfrm>
          <a:prstGeom prst="rect">
            <a:avLst/>
          </a:prstGeom>
          <a:ln>
            <a:noFill/>
          </a:ln>
        </p:spPr>
      </p:pic>
      <p:pic>
        <p:nvPicPr>
          <p:cNvPr id="108" name="" descr=""/>
          <p:cNvPicPr/>
          <p:nvPr/>
        </p:nvPicPr>
        <p:blipFill>
          <a:blip r:embed="rId2"/>
          <a:srcRect l="6045" t="0" r="0" b="0"/>
          <a:stretch/>
        </p:blipFill>
        <p:spPr>
          <a:xfrm flipH="1" rot="5400000">
            <a:off x="4587840" y="1371600"/>
            <a:ext cx="4754880" cy="3474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Tutorial 01 - Elektronik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044000"/>
            <a:ext cx="9071640" cy="1362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Was wissen Sie schon über Elektrizität?</a:t>
            </a:r>
            <a:endParaRPr b="0" lang="en-US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Analogie: Wasserkreislauf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6" name="TextShape 2"/>
          <p:cNvSpPr txBox="1"/>
          <p:nvPr/>
        </p:nvSpPr>
        <p:spPr>
          <a:xfrm>
            <a:off x="504000" y="1038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0" lang="en-US" sz="2800" spc="-1" strike="noStrike">
                <a:latin typeface="Arial"/>
              </a:rPr>
              <a:t>Spannung (in Volt, V): </a:t>
            </a:r>
            <a:r>
              <a:rPr b="0" lang="en-US" sz="2800" spc="-1" strike="noStrike">
                <a:latin typeface="Arial"/>
              </a:rPr>
              <a:t>	</a:t>
            </a:r>
            <a:r>
              <a:rPr b="0" lang="en-US" sz="2800" spc="-1" strike="noStrike">
                <a:latin typeface="Arial"/>
              </a:rPr>
              <a:t>	</a:t>
            </a:r>
            <a:r>
              <a:rPr b="0" lang="en-US" sz="2800" spc="-1" strike="noStrike">
                <a:latin typeface="Arial"/>
              </a:rPr>
              <a:t>	</a:t>
            </a:r>
            <a:r>
              <a:rPr b="0" lang="en-US" sz="2800" spc="-1" strike="noStrike">
                <a:latin typeface="Arial"/>
              </a:rPr>
              <a:t>~ Wasserdruck</a:t>
            </a:r>
            <a:endParaRPr b="0" lang="en-US" sz="2800" spc="-1" strike="noStrike">
              <a:latin typeface="Arial"/>
            </a:endParaRPr>
          </a:p>
          <a:p>
            <a:r>
              <a:rPr b="0" lang="en-US" sz="2800" spc="-1" strike="noStrike">
                <a:latin typeface="Arial"/>
              </a:rPr>
              <a:t>Stromstärke (in Ampere, A): </a:t>
            </a:r>
            <a:r>
              <a:rPr b="0" lang="en-US" sz="2800" spc="-1" strike="noStrike">
                <a:latin typeface="Arial"/>
              </a:rPr>
              <a:t>	</a:t>
            </a:r>
            <a:r>
              <a:rPr b="0" lang="en-US" sz="2800" spc="-1" strike="noStrike">
                <a:latin typeface="Arial"/>
              </a:rPr>
              <a:t>~ Wassermenge</a:t>
            </a:r>
            <a:endParaRPr b="0" lang="en-US" sz="2800" spc="-1" strike="noStrike">
              <a:latin typeface="Arial"/>
            </a:endParaRPr>
          </a:p>
          <a:p>
            <a:r>
              <a:rPr b="0" lang="en-US" sz="2800" spc="-1" strike="noStrike">
                <a:latin typeface="Arial"/>
              </a:rPr>
              <a:t>Widerstand (in Ohm, </a:t>
            </a:r>
            <a:r>
              <a:rPr b="0" lang="en-US" sz="2800" spc="-1" strike="noStrike">
                <a:latin typeface="Arial"/>
                <a:ea typeface="Arial"/>
              </a:rPr>
              <a:t>Ω): </a:t>
            </a:r>
            <a:r>
              <a:rPr b="0" lang="en-US" sz="2800" spc="-1" strike="noStrike">
                <a:latin typeface="Arial"/>
                <a:ea typeface="Arial"/>
              </a:rPr>
              <a:t>	</a:t>
            </a:r>
            <a:r>
              <a:rPr b="0" lang="en-US" sz="2800" spc="-1" strike="noStrike">
                <a:latin typeface="Arial"/>
                <a:ea typeface="Arial"/>
              </a:rPr>
              <a:t>	</a:t>
            </a:r>
            <a:r>
              <a:rPr b="0" lang="en-US" sz="2800" spc="-1" strike="noStrike">
                <a:latin typeface="Arial"/>
                <a:ea typeface="Arial"/>
              </a:rPr>
              <a:t>~ Engstelle im Rohr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rcRect l="3717" t="14360" r="5958" b="3537"/>
          <a:stretch/>
        </p:blipFill>
        <p:spPr>
          <a:xfrm>
            <a:off x="4480560" y="2743560"/>
            <a:ext cx="4651200" cy="2377080"/>
          </a:xfrm>
          <a:prstGeom prst="rect">
            <a:avLst/>
          </a:prstGeom>
          <a:ln>
            <a:noFill/>
          </a:ln>
        </p:spPr>
      </p:pic>
      <p:pic>
        <p:nvPicPr>
          <p:cNvPr id="48" name="" descr=""/>
          <p:cNvPicPr/>
          <p:nvPr/>
        </p:nvPicPr>
        <p:blipFill>
          <a:blip r:embed="rId2"/>
          <a:srcRect l="19167" t="0" r="19068" b="3379"/>
          <a:stretch/>
        </p:blipFill>
        <p:spPr>
          <a:xfrm>
            <a:off x="803520" y="2615760"/>
            <a:ext cx="2651760" cy="2961720"/>
          </a:xfrm>
          <a:prstGeom prst="rect">
            <a:avLst/>
          </a:prstGeom>
          <a:ln>
            <a:noFill/>
          </a:ln>
        </p:spPr>
      </p:pic>
      <p:sp>
        <p:nvSpPr>
          <p:cNvPr id="49" name="TextShape 3"/>
          <p:cNvSpPr txBox="1"/>
          <p:nvPr/>
        </p:nvSpPr>
        <p:spPr>
          <a:xfrm>
            <a:off x="3291840" y="5303520"/>
            <a:ext cx="265176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200" spc="-1" strike="noStrike">
                <a:latin typeface="Arial"/>
              </a:rPr>
              <a:t>Image credits © Elisa Canducci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Ohm’sches Gesetz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6298920" y="274320"/>
            <a:ext cx="3485160" cy="3017520"/>
          </a:xfrm>
          <a:prstGeom prst="rect">
            <a:avLst/>
          </a:prstGeom>
          <a:ln>
            <a:noFill/>
          </a:ln>
        </p:spPr>
      </p:pic>
      <p:sp>
        <p:nvSpPr>
          <p:cNvPr id="52" name="TextShape 2"/>
          <p:cNvSpPr txBox="1"/>
          <p:nvPr/>
        </p:nvSpPr>
        <p:spPr>
          <a:xfrm>
            <a:off x="274320" y="914400"/>
            <a:ext cx="6309360" cy="1109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2400" spc="-1" strike="noStrike">
                <a:latin typeface="Arial"/>
              </a:rPr>
              <a:t>Verhältnis von:</a:t>
            </a:r>
            <a:endParaRPr b="0" lang="en-US" sz="2400" spc="-1" strike="noStrike">
              <a:latin typeface="Arial"/>
            </a:endParaRPr>
          </a:p>
          <a:p>
            <a:r>
              <a:rPr b="0" lang="en-US" sz="2400" spc="-1" strike="noStrike">
                <a:latin typeface="Arial"/>
              </a:rPr>
              <a:t>Strom (I), Spannung (U) und Widerstand (R)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3" name="TextShape 3"/>
          <p:cNvSpPr txBox="1"/>
          <p:nvPr/>
        </p:nvSpPr>
        <p:spPr>
          <a:xfrm>
            <a:off x="6858000" y="3648960"/>
            <a:ext cx="2468880" cy="1471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3200" spc="-1" strike="noStrike">
                <a:latin typeface="Courier New"/>
              </a:rPr>
              <a:t>R = U / I</a:t>
            </a:r>
            <a:endParaRPr b="0" lang="en-US" sz="3200" spc="-1" strike="noStrike">
              <a:latin typeface="Arial"/>
            </a:endParaRPr>
          </a:p>
          <a:p>
            <a:r>
              <a:rPr b="0" lang="en-US" sz="3200" spc="-1" strike="noStrike">
                <a:latin typeface="Courier New"/>
              </a:rPr>
              <a:t>U = R * I</a:t>
            </a:r>
            <a:endParaRPr b="0" lang="en-US" sz="3200" spc="-1" strike="noStrike">
              <a:latin typeface="Arial"/>
            </a:endParaRPr>
          </a:p>
          <a:p>
            <a:r>
              <a:rPr b="0" lang="en-US" sz="3200" spc="-1" strike="noStrike">
                <a:latin typeface="Courier New"/>
              </a:rPr>
              <a:t>I = U / R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54" name="TextShape 4"/>
          <p:cNvSpPr txBox="1"/>
          <p:nvPr/>
        </p:nvSpPr>
        <p:spPr>
          <a:xfrm>
            <a:off x="193320" y="2560320"/>
            <a:ext cx="6298920" cy="1449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Höhere Spannung führt zu mehr Strom</a:t>
            </a:r>
            <a:endParaRPr b="0" lang="en-US" sz="24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Höherer Widerstand führt zu weniger Strom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Schaltpläne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56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Formale Darstellung einer Schaltung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Unabhängig von den tatsächlichen Komponenten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4974840" y="2597400"/>
            <a:ext cx="3529080" cy="2614680"/>
          </a:xfrm>
          <a:prstGeom prst="rect">
            <a:avLst/>
          </a:prstGeom>
          <a:ln>
            <a:noFill/>
          </a:ln>
        </p:spPr>
      </p:pic>
      <p:pic>
        <p:nvPicPr>
          <p:cNvPr id="58" name="" descr=""/>
          <p:cNvPicPr/>
          <p:nvPr/>
        </p:nvPicPr>
        <p:blipFill>
          <a:blip r:embed="rId2"/>
          <a:srcRect l="19081" t="1095" r="19161" b="2761"/>
          <a:stretch/>
        </p:blipFill>
        <p:spPr>
          <a:xfrm>
            <a:off x="1005840" y="2286000"/>
            <a:ext cx="2834640" cy="3150360"/>
          </a:xfrm>
          <a:prstGeom prst="rect">
            <a:avLst/>
          </a:prstGeom>
          <a:ln>
            <a:noFill/>
          </a:ln>
        </p:spPr>
      </p:pic>
      <p:sp>
        <p:nvSpPr>
          <p:cNvPr id="59" name="TextShape 3"/>
          <p:cNvSpPr txBox="1"/>
          <p:nvPr/>
        </p:nvSpPr>
        <p:spPr>
          <a:xfrm>
            <a:off x="731520" y="5394960"/>
            <a:ext cx="265176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200" spc="-1" strike="noStrike">
                <a:latin typeface="Arial"/>
              </a:rPr>
              <a:t>Image credits © Elisa Canducci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Sicherheitshinweise: Elektronik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1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1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latin typeface="Arial"/>
              </a:rPr>
              <a:t>Spannungen unter 20 V für Menschen normalerweise ungefährlich (z.B. USB: 5 V)</a:t>
            </a:r>
            <a:endParaRPr b="0" lang="en-US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latin typeface="Arial"/>
              </a:rPr>
              <a:t>Aber:</a:t>
            </a:r>
            <a:r>
              <a:rPr b="0" lang="en-US" sz="2600" spc="-1" strike="noStrike">
                <a:latin typeface="Arial"/>
              </a:rPr>
              <a:t> Netzstrom (~ 220 V, AC) ist lebensgefährlich!</a:t>
            </a:r>
            <a:endParaRPr b="0" lang="en-US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latin typeface="Arial"/>
              </a:rPr>
              <a:t>→</a:t>
            </a:r>
            <a:r>
              <a:rPr b="0" lang="en-US" sz="2600" spc="-1" strike="noStrike">
                <a:latin typeface="Arial"/>
              </a:rPr>
              <a:t> </a:t>
            </a:r>
            <a:r>
              <a:rPr b="0" lang="en-US" sz="2600" spc="-1" strike="noStrike">
                <a:latin typeface="Arial"/>
              </a:rPr>
              <a:t>keine Experimente mit Netzstrom</a:t>
            </a:r>
            <a:endParaRPr b="0" lang="en-US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latin typeface="Arial"/>
              </a:rPr>
              <a:t>→ </a:t>
            </a:r>
            <a:r>
              <a:rPr b="0" lang="en-US" sz="2600" spc="-1" strike="noStrike">
                <a:latin typeface="Arial"/>
              </a:rPr>
              <a:t>ausschließlich mit 5 V vom USB-Port arbeiten</a:t>
            </a:r>
            <a:endParaRPr b="0" lang="en-US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latin typeface="Arial"/>
              </a:rPr>
              <a:t>Sicherungen schützen vor Bränden, nicht vor Verletzungen</a:t>
            </a:r>
            <a:endParaRPr b="0" lang="en-US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latin typeface="Arial"/>
              </a:rPr>
              <a:t>Zu Hohe Spannungen können Komponenten beschädigen</a:t>
            </a:r>
            <a:endParaRPr b="0" lang="en-US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latin typeface="Arial"/>
              </a:rPr>
              <a:t>→ </a:t>
            </a:r>
            <a:r>
              <a:rPr b="0" lang="en-US" sz="2600" spc="-1" strike="noStrike">
                <a:latin typeface="Arial"/>
              </a:rPr>
              <a:t>Datenblätter beachten!</a:t>
            </a: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" descr=""/>
          <p:cNvPicPr/>
          <p:nvPr/>
        </p:nvPicPr>
        <p:blipFill>
          <a:blip r:embed="rId1"/>
          <a:srcRect l="26003" t="20954" r="24102" b="10357"/>
          <a:stretch/>
        </p:blipFill>
        <p:spPr>
          <a:xfrm>
            <a:off x="1972440" y="822960"/>
            <a:ext cx="6260040" cy="4846680"/>
          </a:xfrm>
          <a:prstGeom prst="rect">
            <a:avLst/>
          </a:prstGeom>
          <a:ln>
            <a:noFill/>
          </a:ln>
        </p:spPr>
      </p:pic>
      <p:sp>
        <p:nvSpPr>
          <p:cNvPr id="63" name="Freeform 1"/>
          <p:cNvSpPr/>
          <p:nvPr/>
        </p:nvSpPr>
        <p:spPr>
          <a:xfrm>
            <a:off x="4026240" y="2103120"/>
            <a:ext cx="914760" cy="1097640"/>
          </a:xfrm>
          <a:custGeom>
            <a:avLst/>
            <a:gdLst/>
            <a:ahLst/>
            <a:rect l="0" t="0" r="r" b="b"/>
            <a:pathLst>
              <a:path w="2541" h="3049">
                <a:moveTo>
                  <a:pt x="0" y="0"/>
                </a:moveTo>
                <a:lnTo>
                  <a:pt x="2540" y="0"/>
                </a:lnTo>
                <a:lnTo>
                  <a:pt x="2540" y="1016"/>
                </a:lnTo>
                <a:lnTo>
                  <a:pt x="1016" y="3048"/>
                </a:lnTo>
                <a:lnTo>
                  <a:pt x="0" y="3048"/>
                </a:lnTo>
                <a:lnTo>
                  <a:pt x="0" y="0"/>
                </a:lnTo>
              </a:path>
            </a:pathLst>
          </a:custGeom>
          <a:noFill/>
          <a:ln w="38160">
            <a:solidFill>
              <a:srgbClr val="ff0000"/>
            </a:solidFill>
            <a:round/>
          </a:ln>
        </p:spPr>
      </p:sp>
      <p:sp>
        <p:nvSpPr>
          <p:cNvPr id="64" name="Freeform 2"/>
          <p:cNvSpPr/>
          <p:nvPr/>
        </p:nvSpPr>
        <p:spPr>
          <a:xfrm>
            <a:off x="5580720" y="2377440"/>
            <a:ext cx="640440" cy="823320"/>
          </a:xfrm>
          <a:custGeom>
            <a:avLst/>
            <a:gdLst/>
            <a:ahLst/>
            <a:rect l="0" t="0" r="r" b="b"/>
            <a:pathLst>
              <a:path w="1779" h="2287">
                <a:moveTo>
                  <a:pt x="1016" y="0"/>
                </a:moveTo>
                <a:lnTo>
                  <a:pt x="0" y="762"/>
                </a:lnTo>
                <a:lnTo>
                  <a:pt x="762" y="2285"/>
                </a:lnTo>
                <a:lnTo>
                  <a:pt x="1778" y="2286"/>
                </a:lnTo>
                <a:lnTo>
                  <a:pt x="1778" y="0"/>
                </a:lnTo>
                <a:lnTo>
                  <a:pt x="1016" y="0"/>
                </a:lnTo>
              </a:path>
            </a:pathLst>
          </a:custGeom>
          <a:noFill/>
          <a:ln w="38160">
            <a:solidFill>
              <a:srgbClr val="ff0000"/>
            </a:solidFill>
            <a:round/>
          </a:ln>
        </p:spPr>
      </p:sp>
      <p:sp>
        <p:nvSpPr>
          <p:cNvPr id="65" name="Freeform 3"/>
          <p:cNvSpPr/>
          <p:nvPr/>
        </p:nvSpPr>
        <p:spPr>
          <a:xfrm>
            <a:off x="4026240" y="3200400"/>
            <a:ext cx="1189080" cy="914760"/>
          </a:xfrm>
          <a:custGeom>
            <a:avLst/>
            <a:gdLst/>
            <a:ahLst/>
            <a:rect l="0" t="0" r="r" b="b"/>
            <a:pathLst>
              <a:path w="3303" h="2541">
                <a:moveTo>
                  <a:pt x="0" y="0"/>
                </a:moveTo>
                <a:lnTo>
                  <a:pt x="1016" y="0"/>
                </a:lnTo>
                <a:lnTo>
                  <a:pt x="1524" y="1016"/>
                </a:lnTo>
                <a:lnTo>
                  <a:pt x="3302" y="1778"/>
                </a:lnTo>
                <a:lnTo>
                  <a:pt x="3302" y="2540"/>
                </a:lnTo>
                <a:lnTo>
                  <a:pt x="0" y="2540"/>
                </a:lnTo>
                <a:lnTo>
                  <a:pt x="0" y="0"/>
                </a:lnTo>
              </a:path>
            </a:pathLst>
          </a:custGeom>
          <a:noFill/>
          <a:ln w="38160">
            <a:solidFill>
              <a:srgbClr val="ff0000"/>
            </a:solidFill>
            <a:round/>
          </a:ln>
        </p:spPr>
      </p:sp>
      <p:sp>
        <p:nvSpPr>
          <p:cNvPr id="66" name="Freeform 4"/>
          <p:cNvSpPr/>
          <p:nvPr/>
        </p:nvSpPr>
        <p:spPr>
          <a:xfrm>
            <a:off x="5214960" y="3749040"/>
            <a:ext cx="274680" cy="366120"/>
          </a:xfrm>
          <a:custGeom>
            <a:avLst/>
            <a:gdLst/>
            <a:ahLst/>
            <a:rect l="0" t="0" r="r" b="b"/>
            <a:pathLst>
              <a:path w="763" h="1017">
                <a:moveTo>
                  <a:pt x="762" y="0"/>
                </a:moveTo>
                <a:lnTo>
                  <a:pt x="762" y="1016"/>
                </a:lnTo>
                <a:lnTo>
                  <a:pt x="0" y="1016"/>
                </a:lnTo>
                <a:lnTo>
                  <a:pt x="0" y="254"/>
                </a:lnTo>
                <a:lnTo>
                  <a:pt x="762" y="0"/>
                </a:lnTo>
              </a:path>
            </a:pathLst>
          </a:custGeom>
          <a:noFill/>
          <a:ln w="38160">
            <a:solidFill>
              <a:srgbClr val="ff0000"/>
            </a:solidFill>
            <a:round/>
          </a:ln>
        </p:spPr>
      </p:sp>
      <p:sp>
        <p:nvSpPr>
          <p:cNvPr id="67" name="Line 5"/>
          <p:cNvSpPr/>
          <p:nvPr/>
        </p:nvSpPr>
        <p:spPr>
          <a:xfrm flipH="1">
            <a:off x="1737360" y="2651760"/>
            <a:ext cx="2288880" cy="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Line 6"/>
          <p:cNvSpPr/>
          <p:nvPr/>
        </p:nvSpPr>
        <p:spPr>
          <a:xfrm flipH="1">
            <a:off x="1737360" y="3911760"/>
            <a:ext cx="2288880" cy="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Line 7"/>
          <p:cNvSpPr/>
          <p:nvPr/>
        </p:nvSpPr>
        <p:spPr>
          <a:xfrm flipH="1">
            <a:off x="6237360" y="3047760"/>
            <a:ext cx="2288880" cy="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Line 8"/>
          <p:cNvSpPr/>
          <p:nvPr/>
        </p:nvSpPr>
        <p:spPr>
          <a:xfrm flipH="1">
            <a:off x="5489280" y="3911760"/>
            <a:ext cx="3036960" cy="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TextShape 9"/>
          <p:cNvSpPr txBox="1"/>
          <p:nvPr/>
        </p:nvSpPr>
        <p:spPr>
          <a:xfrm>
            <a:off x="1645920" y="228600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Spannung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2" name="TextShape 10"/>
          <p:cNvSpPr txBox="1"/>
          <p:nvPr/>
        </p:nvSpPr>
        <p:spPr>
          <a:xfrm>
            <a:off x="1645920" y="354600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Widerstand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3" name="TextShape 11"/>
          <p:cNvSpPr txBox="1"/>
          <p:nvPr/>
        </p:nvSpPr>
        <p:spPr>
          <a:xfrm>
            <a:off x="6400800" y="270144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r>
              <a:rPr b="0" lang="en-US" sz="1800" spc="-1" strike="noStrike">
                <a:latin typeface="Arial"/>
              </a:rPr>
              <a:t>Stromstärke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4" name="TextShape 12"/>
          <p:cNvSpPr txBox="1"/>
          <p:nvPr/>
        </p:nvSpPr>
        <p:spPr>
          <a:xfrm>
            <a:off x="6400800" y="356544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r>
              <a:rPr b="0" lang="en-US" sz="1800" spc="-1" strike="noStrike">
                <a:latin typeface="Arial"/>
              </a:rPr>
              <a:t>Durchgangsprüfer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CustomShape 13"/>
          <p:cNvSpPr/>
          <p:nvPr/>
        </p:nvSpPr>
        <p:spPr>
          <a:xfrm>
            <a:off x="5823720" y="4262760"/>
            <a:ext cx="365760" cy="365760"/>
          </a:xfrm>
          <a:prstGeom prst="ellipse">
            <a:avLst/>
          </a:prstGeom>
          <a:noFill/>
          <a:ln w="38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14"/>
          <p:cNvSpPr/>
          <p:nvPr/>
        </p:nvSpPr>
        <p:spPr>
          <a:xfrm>
            <a:off x="5830200" y="4673880"/>
            <a:ext cx="365760" cy="365760"/>
          </a:xfrm>
          <a:prstGeom prst="ellipse">
            <a:avLst/>
          </a:prstGeom>
          <a:noFill/>
          <a:ln w="381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Line 15"/>
          <p:cNvSpPr/>
          <p:nvPr/>
        </p:nvSpPr>
        <p:spPr>
          <a:xfrm flipH="1">
            <a:off x="6189480" y="4451760"/>
            <a:ext cx="2336760" cy="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Line 16"/>
          <p:cNvSpPr/>
          <p:nvPr/>
        </p:nvSpPr>
        <p:spPr>
          <a:xfrm flipH="1">
            <a:off x="6189840" y="4847760"/>
            <a:ext cx="2336760" cy="0"/>
          </a:xfrm>
          <a:prstGeom prst="line">
            <a:avLst/>
          </a:prstGeom>
          <a:ln w="381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TextShape 17"/>
          <p:cNvSpPr txBox="1"/>
          <p:nvPr/>
        </p:nvSpPr>
        <p:spPr>
          <a:xfrm>
            <a:off x="6400800" y="414144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r>
              <a:rPr b="0" lang="en-US" sz="1800" spc="-1" strike="noStrike">
                <a:latin typeface="Arial"/>
              </a:rPr>
              <a:t>Rotes Kabel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TextShape 18"/>
          <p:cNvSpPr txBox="1"/>
          <p:nvPr/>
        </p:nvSpPr>
        <p:spPr>
          <a:xfrm>
            <a:off x="6400800" y="453744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r>
              <a:rPr b="0" lang="en-US" sz="1800" spc="-1" strike="noStrike">
                <a:latin typeface="Arial"/>
              </a:rPr>
              <a:t>Schwarzes Kabel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1" name="TextShape 19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Das Multimeter</a:t>
            </a:r>
            <a:endParaRPr b="0" lang="en-US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Widerstände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04000" y="1097280"/>
            <a:ext cx="64454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Widerstand (in Ohm, </a:t>
            </a:r>
            <a:r>
              <a:rPr b="0" lang="en-US" sz="2800" spc="-1" strike="noStrike">
                <a:latin typeface="Arial"/>
                <a:ea typeface="Arial"/>
              </a:rPr>
              <a:t>Ω</a:t>
            </a:r>
            <a:r>
              <a:rPr b="0" lang="en-US" sz="2800" spc="-1" strike="noStrike">
                <a:latin typeface="Arial"/>
                <a:ea typeface="Arial"/>
              </a:rPr>
              <a:t>)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  <a:ea typeface="Arial"/>
              </a:rPr>
              <a:t>Im Wasserkreislauf: Engstelle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  <a:ea typeface="Arial"/>
              </a:rPr>
              <a:t>Kann mit dem Multimeter gemessen werden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  <a:ea typeface="Arial"/>
              </a:rPr>
              <a:t>Wert ist durch Farbcode dargestellt</a:t>
            </a:r>
            <a:endParaRPr b="0" lang="en-US" sz="2800" spc="-1" strike="noStrike">
              <a:latin typeface="Arial"/>
            </a:endParaRPr>
          </a:p>
        </p:txBody>
      </p:sp>
      <p:grpSp>
        <p:nvGrpSpPr>
          <p:cNvPr id="84" name="Group 3"/>
          <p:cNvGrpSpPr/>
          <p:nvPr/>
        </p:nvGrpSpPr>
        <p:grpSpPr>
          <a:xfrm>
            <a:off x="7203960" y="3066120"/>
            <a:ext cx="2305800" cy="461160"/>
            <a:chOff x="7203960" y="3066120"/>
            <a:chExt cx="2305800" cy="461160"/>
          </a:xfrm>
        </p:grpSpPr>
        <p:sp>
          <p:nvSpPr>
            <p:cNvPr id="85" name="Line 4"/>
            <p:cNvSpPr/>
            <p:nvPr/>
          </p:nvSpPr>
          <p:spPr>
            <a:xfrm>
              <a:off x="7203960" y="3296880"/>
              <a:ext cx="2305800" cy="0"/>
            </a:xfrm>
            <a:prstGeom prst="line">
              <a:avLst/>
            </a:prstGeom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5"/>
            <p:cNvSpPr/>
            <p:nvPr/>
          </p:nvSpPr>
          <p:spPr>
            <a:xfrm rot="5400000">
              <a:off x="8126280" y="2772720"/>
              <a:ext cx="461160" cy="1047960"/>
            </a:xfrm>
            <a:prstGeom prst="rect">
              <a:avLst/>
            </a:prstGeom>
            <a:solidFill>
              <a:srgbClr val="ffffff"/>
            </a:solidFill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>
            <a:off x="6816240" y="3459960"/>
            <a:ext cx="3080880" cy="1155240"/>
          </a:xfrm>
          <a:prstGeom prst="rect">
            <a:avLst/>
          </a:prstGeom>
          <a:ln>
            <a:noFill/>
          </a:ln>
        </p:spPr>
      </p:pic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7040880" y="956520"/>
            <a:ext cx="2560320" cy="1703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Durchgangsprüfung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  <a:ea typeface="Arial"/>
              </a:rPr>
              <a:t>Akustisches Signal, wenn die Spitzen verbunden sind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  <a:ea typeface="Arial"/>
              </a:rPr>
              <a:t>Schnelles Testen von Verbindungen: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  <a:ea typeface="Arial"/>
              </a:rPr>
              <a:t>Piepsen: Wiederstand ist kleiner als ~ 10 </a:t>
            </a:r>
            <a:r>
              <a:rPr b="0" lang="en-US" sz="2400" spc="-1" strike="noStrike">
                <a:latin typeface="Arial"/>
                <a:ea typeface="Arial"/>
              </a:rPr>
              <a:t>Ω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  <a:ea typeface="Arial"/>
              </a:rPr>
              <a:t>Kann verwendet werden, um eine Schaltung auf einen </a:t>
            </a:r>
            <a:r>
              <a:rPr b="1" lang="en-US" sz="2800" spc="-1" strike="noStrike">
                <a:latin typeface="Arial"/>
                <a:ea typeface="Arial"/>
              </a:rPr>
              <a:t>Kurzschluss</a:t>
            </a:r>
            <a:r>
              <a:rPr b="0" lang="en-US" sz="2800" spc="-1" strike="noStrike">
                <a:latin typeface="Arial"/>
                <a:ea typeface="Arial"/>
              </a:rPr>
              <a:t> zu überprüfen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1412</TotalTime>
  <Application>LibreOffice/6.1.5.2$Linux_X86_64 LibreOffice_project/10$Build-2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2019-09-14T22:13:06Z</dcterms:modified>
  <cp:revision>33</cp:revision>
  <dc:subject/>
  <dc:title/>
</cp:coreProperties>
</file>